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2" r:id="rId4"/>
    <p:sldId id="259" r:id="rId5"/>
    <p:sldId id="263"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varScale="1">
        <p:scale>
          <a:sx n="114" d="100"/>
          <a:sy n="114" d="100"/>
        </p:scale>
        <p:origin x="35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l">
              <a:defRPr sz="6000">
                <a:solidFill>
                  <a:schemeClr val="tx2"/>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665E195-C89C-4871-8AE9-903FDB8B6D9D}" type="datetimeFigureOut">
              <a:rPr lang="en-US" smtClean="0"/>
              <a:t>7/21/2020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7/21/2020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7/21/2020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65E195-C89C-4871-8AE9-903FDB8B6D9D}" type="datetimeFigureOut">
              <a:rPr lang="en-US" smtClean="0"/>
              <a:t>7/21/2020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4665E195-C89C-4871-8AE9-903FDB8B6D9D}" type="datetimeFigureOut">
              <a:rPr lang="en-US" smtClean="0"/>
              <a:t>7/21/2020</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65E195-C89C-4871-8AE9-903FDB8B6D9D}" type="datetimeFigureOut">
              <a:rPr lang="en-US" smtClean="0"/>
              <a:t>7/21/2020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1850" y="274638"/>
            <a:ext cx="10515600" cy="1143000"/>
          </a:xfrm>
        </p:spPr>
        <p:txBody>
          <a:bodyPr/>
          <a:lstStyle/>
          <a:p>
            <a:r>
              <a:rPr lang="en-US"/>
              <a:t>Click to edit Master title style</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65E195-C89C-4871-8AE9-903FDB8B6D9D}" type="datetimeFigureOut">
              <a:rPr lang="en-US" smtClean="0"/>
              <a:t>7/21/2020</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65E195-C89C-4871-8AE9-903FDB8B6D9D}" type="datetimeFigureOut">
              <a:rPr lang="en-US" smtClean="0"/>
              <a:t>7/21/2020</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65E195-C89C-4871-8AE9-903FDB8B6D9D}" type="datetimeFigureOut">
              <a:rPr lang="en-US" smtClean="0"/>
              <a:t>7/21/2020</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7/21/2020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665E195-C89C-4871-8AE9-903FDB8B6D9D}" type="datetimeFigureOut">
              <a:rPr lang="en-US" smtClean="0"/>
              <a:t>7/21/2020</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062D6987-FB6D-4DB8-81B8-AD0F35E3BB5F}" type="slidenum">
              <a:rPr lang="en-US" smtClean="0"/>
              <a:t>‹#›</a:t>
            </a:fld>
            <a:endParaRPr lang="en-US"/>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4665E195-C89C-4871-8AE9-903FDB8B6D9D}" type="datetimeFigureOut">
              <a:rPr lang="en-US" smtClean="0"/>
              <a:pPr/>
              <a:t>7/21/2020</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062D6987-FB6D-4DB8-81B8-AD0F35E3BB5F}" type="slidenum">
              <a:rPr lang="en-US" smtClean="0"/>
              <a:pPr/>
              <a:t>‹#›</a:t>
            </a:fld>
            <a:endParaRPr lang="en-US"/>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ormAutofit/>
          </a:bodyPr>
          <a:lstStyle/>
          <a:p>
            <a:pPr algn="ctr"/>
            <a:r>
              <a:rPr lang="en-US" dirty="0">
                <a:solidFill>
                  <a:srgbClr val="92D050"/>
                </a:solidFill>
              </a:rPr>
              <a:t>SA</a:t>
            </a:r>
            <a:r>
              <a:rPr lang="en-US" dirty="0">
                <a:solidFill>
                  <a:schemeClr val="accent1">
                    <a:lumMod val="75000"/>
                  </a:schemeClr>
                </a:solidFill>
              </a:rPr>
              <a:t>A</a:t>
            </a:r>
            <a:r>
              <a:rPr lang="en-US" dirty="0">
                <a:solidFill>
                  <a:srgbClr val="FFC000"/>
                </a:solidFill>
              </a:rPr>
              <a:t>CH</a:t>
            </a:r>
            <a:r>
              <a:rPr lang="en-US" dirty="0"/>
              <a:t> </a:t>
            </a:r>
            <a:r>
              <a:rPr lang="en-GB" dirty="0"/>
              <a:t>ENTERTAINMENT </a:t>
            </a:r>
            <a:endParaRPr lang="en-US" dirty="0"/>
          </a:p>
        </p:txBody>
      </p:sp>
      <p:sp>
        <p:nvSpPr>
          <p:cNvPr id="3" name="Subtitle 2"/>
          <p:cNvSpPr>
            <a:spLocks noGrp="1"/>
          </p:cNvSpPr>
          <p:nvPr>
            <p:ph type="subTitle" idx="1"/>
          </p:nvPr>
        </p:nvSpPr>
        <p:spPr>
          <a:xfrm>
            <a:off x="86061" y="3429000"/>
            <a:ext cx="11973261" cy="3273014"/>
          </a:xfrm>
        </p:spPr>
        <p:txBody>
          <a:bodyPr>
            <a:normAutofit/>
          </a:bodyPr>
          <a:lstStyle/>
          <a:p>
            <a:r>
              <a:rPr lang="en-GB" sz="3200" b="1" dirty="0"/>
              <a:t>              </a:t>
            </a:r>
            <a:r>
              <a:rPr lang="en-GB" sz="3200" b="1" dirty="0">
                <a:solidFill>
                  <a:srgbClr val="92D050"/>
                </a:solidFill>
              </a:rPr>
              <a:t>Community</a:t>
            </a:r>
            <a:r>
              <a:rPr lang="en-GB" sz="3200" b="1" dirty="0"/>
              <a:t> </a:t>
            </a:r>
            <a:r>
              <a:rPr lang="en-GB" sz="3200" b="1" dirty="0">
                <a:solidFill>
                  <a:srgbClr val="0070C0"/>
                </a:solidFill>
              </a:rPr>
              <a:t>Drum</a:t>
            </a:r>
            <a:r>
              <a:rPr lang="en-GB" sz="3200" b="1" dirty="0"/>
              <a:t> </a:t>
            </a:r>
            <a:r>
              <a:rPr lang="en-GB" sz="3200" b="1" dirty="0">
                <a:solidFill>
                  <a:srgbClr val="FFC000"/>
                </a:solidFill>
              </a:rPr>
              <a:t>Circle</a:t>
            </a:r>
          </a:p>
          <a:p>
            <a:endParaRPr lang="en-GB" sz="3200" b="1" dirty="0"/>
          </a:p>
          <a:p>
            <a:endParaRPr lang="en-GB" sz="3200" b="1" dirty="0"/>
          </a:p>
          <a:p>
            <a:endParaRPr lang="en-GB" sz="3200" b="1" dirty="0"/>
          </a:p>
          <a:p>
            <a:pPr algn="just"/>
            <a:r>
              <a:rPr lang="en-GB" sz="3200" b="1" dirty="0"/>
              <a:t>     </a:t>
            </a:r>
            <a:r>
              <a:rPr lang="en-GB" b="1" dirty="0"/>
              <a:t>9820028882</a:t>
            </a:r>
            <a:r>
              <a:rPr lang="en-GB" sz="3200" b="1" dirty="0"/>
              <a:t>      </a:t>
            </a:r>
            <a:r>
              <a:rPr lang="en-GB" b="1" dirty="0"/>
              <a:t>saach.in</a:t>
            </a:r>
            <a:r>
              <a:rPr lang="en-GB" sz="3200" b="1" dirty="0"/>
              <a:t>      </a:t>
            </a:r>
            <a:r>
              <a:rPr lang="en-GB" b="1" dirty="0"/>
              <a:t>@</a:t>
            </a:r>
            <a:r>
              <a:rPr lang="en-GB" b="1" dirty="0" err="1"/>
              <a:t>saachent</a:t>
            </a:r>
            <a:r>
              <a:rPr lang="en-GB" sz="3200" b="1" dirty="0"/>
              <a:t>     </a:t>
            </a:r>
            <a:r>
              <a:rPr lang="en-GB" b="1" dirty="0" err="1"/>
              <a:t>saachent</a:t>
            </a:r>
            <a:r>
              <a:rPr lang="en-GB" b="1" dirty="0"/>
              <a:t>         </a:t>
            </a:r>
            <a:r>
              <a:rPr lang="en-GB" sz="2000" b="1" dirty="0"/>
              <a:t>v28882@gmail.com</a:t>
            </a:r>
          </a:p>
          <a:p>
            <a:endParaRPr lang="en-US" sz="32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375" y="224128"/>
            <a:ext cx="1649113" cy="1028879"/>
          </a:xfrm>
          <a:prstGeom prst="rect">
            <a:avLst/>
          </a:prstGeom>
        </p:spPr>
      </p:pic>
      <p:pic>
        <p:nvPicPr>
          <p:cNvPr id="5" name="Picture 4"/>
          <p:cNvPicPr>
            <a:picLocks noChangeAspect="1"/>
          </p:cNvPicPr>
          <p:nvPr/>
        </p:nvPicPr>
        <p:blipFill>
          <a:blip r:embed="rId3"/>
          <a:stretch>
            <a:fillRect/>
          </a:stretch>
        </p:blipFill>
        <p:spPr>
          <a:xfrm>
            <a:off x="290629" y="5840459"/>
            <a:ext cx="438150" cy="428625"/>
          </a:xfrm>
          <a:prstGeom prst="rect">
            <a:avLst/>
          </a:prstGeom>
        </p:spPr>
      </p:pic>
      <p:pic>
        <p:nvPicPr>
          <p:cNvPr id="7" name="Picture 6"/>
          <p:cNvPicPr>
            <a:picLocks noChangeAspect="1"/>
          </p:cNvPicPr>
          <p:nvPr/>
        </p:nvPicPr>
        <p:blipFill>
          <a:blip r:embed="rId4"/>
          <a:stretch>
            <a:fillRect/>
          </a:stretch>
        </p:blipFill>
        <p:spPr>
          <a:xfrm>
            <a:off x="4615637" y="5840377"/>
            <a:ext cx="409575" cy="419100"/>
          </a:xfrm>
          <a:prstGeom prst="rect">
            <a:avLst/>
          </a:prstGeom>
        </p:spPr>
      </p:pic>
      <p:pic>
        <p:nvPicPr>
          <p:cNvPr id="8" name="Picture 7"/>
          <p:cNvPicPr>
            <a:picLocks noChangeAspect="1"/>
          </p:cNvPicPr>
          <p:nvPr/>
        </p:nvPicPr>
        <p:blipFill>
          <a:blip r:embed="rId5"/>
          <a:stretch>
            <a:fillRect/>
          </a:stretch>
        </p:blipFill>
        <p:spPr>
          <a:xfrm>
            <a:off x="6823726" y="5830852"/>
            <a:ext cx="397452" cy="428625"/>
          </a:xfrm>
          <a:prstGeom prst="rect">
            <a:avLst/>
          </a:prstGeom>
        </p:spPr>
      </p:pic>
      <p:pic>
        <p:nvPicPr>
          <p:cNvPr id="9" name="Picture 8"/>
          <p:cNvPicPr>
            <a:picLocks noChangeAspect="1"/>
          </p:cNvPicPr>
          <p:nvPr/>
        </p:nvPicPr>
        <p:blipFill>
          <a:blip r:embed="rId6"/>
          <a:stretch>
            <a:fillRect/>
          </a:stretch>
        </p:blipFill>
        <p:spPr>
          <a:xfrm>
            <a:off x="8951411" y="5839963"/>
            <a:ext cx="438803" cy="442877"/>
          </a:xfrm>
          <a:prstGeom prst="rect">
            <a:avLst/>
          </a:prstGeom>
        </p:spPr>
      </p:pic>
      <p:pic>
        <p:nvPicPr>
          <p:cNvPr id="6" name="Picture 5"/>
          <p:cNvPicPr>
            <a:picLocks noChangeAspect="1"/>
          </p:cNvPicPr>
          <p:nvPr/>
        </p:nvPicPr>
        <p:blipFill>
          <a:blip r:embed="rId7"/>
          <a:stretch>
            <a:fillRect/>
          </a:stretch>
        </p:blipFill>
        <p:spPr>
          <a:xfrm>
            <a:off x="2678752" y="5840377"/>
            <a:ext cx="420619" cy="428707"/>
          </a:xfrm>
          <a:prstGeom prst="rect">
            <a:avLst/>
          </a:prstGeom>
        </p:spPr>
      </p:pic>
    </p:spTree>
    <p:extLst>
      <p:ext uri="{BB962C8B-B14F-4D97-AF65-F5344CB8AC3E}">
        <p14:creationId xmlns:p14="http://schemas.microsoft.com/office/powerpoint/2010/main" val="175613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48958" y="580278"/>
            <a:ext cx="10515600" cy="1325563"/>
          </a:xfrm>
        </p:spPr>
        <p:txBody>
          <a:bodyPr>
            <a:normAutofit/>
          </a:bodyPr>
          <a:lstStyle/>
          <a:p>
            <a:r>
              <a:rPr lang="en-US" sz="3600" u="sng" dirty="0">
                <a:solidFill>
                  <a:schemeClr val="tx2"/>
                </a:solidFill>
              </a:rPr>
              <a:t>SAACH Entertainment - Intro</a:t>
            </a:r>
            <a:r>
              <a:rPr lang="en-GB" sz="3600" u="sng" dirty="0" err="1">
                <a:solidFill>
                  <a:schemeClr val="tx2"/>
                </a:solidFill>
              </a:rPr>
              <a:t>duction</a:t>
            </a:r>
            <a:endParaRPr lang="en-US" sz="3600" u="sng" dirty="0">
              <a:solidFill>
                <a:schemeClr val="tx2"/>
              </a:solidFill>
            </a:endParaRPr>
          </a:p>
        </p:txBody>
      </p:sp>
      <p:sp>
        <p:nvSpPr>
          <p:cNvPr id="14" name="Content Placeholder 13"/>
          <p:cNvSpPr>
            <a:spLocks noGrp="1"/>
          </p:cNvSpPr>
          <p:nvPr>
            <p:ph idx="1"/>
          </p:nvPr>
        </p:nvSpPr>
        <p:spPr>
          <a:xfrm>
            <a:off x="773653" y="2261990"/>
            <a:ext cx="10515600" cy="4486275"/>
          </a:xfrm>
        </p:spPr>
        <p:txBody>
          <a:bodyPr>
            <a:normAutofit/>
          </a:bodyPr>
          <a:lstStyle/>
          <a:p>
            <a:pPr marL="0" indent="0">
              <a:lnSpc>
                <a:spcPct val="107000"/>
              </a:lnSpc>
              <a:spcAft>
                <a:spcPts val="800"/>
              </a:spcAft>
              <a:buNone/>
            </a:pPr>
            <a:r>
              <a:rPr lang="en-GB" b="1" u="sng"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What is Community Drum Circle !!</a:t>
            </a:r>
            <a:r>
              <a:rPr lang="en-GB" b="1" dirty="0">
                <a:effectLst/>
                <a:latin typeface="Gabriola" panose="04040605051002020D02" pitchFamily="82" charset="0"/>
                <a:ea typeface="Calibri" panose="020F0502020204030204" pitchFamily="34" charset="0"/>
                <a:cs typeface="Times New Roman" panose="02020603050405020304" pitchFamily="18" charset="0"/>
              </a:rPr>
              <a:t> </a:t>
            </a:r>
            <a:endParaRPr lang="en-IN" b="1" dirty="0">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The Community Drum Circle  is the most basic , simple &amp; unique musical jamming session, Drum Jamming  is a noisy and fun, family friendly event, where a group of people come together in order to Share, Create  &amp; Celebrate life through rhythm and music together and get in tune with each other and themselves  </a:t>
            </a:r>
          </a:p>
          <a:p>
            <a:pPr marL="0" indent="0">
              <a:lnSpc>
                <a:spcPct val="107000"/>
              </a:lnSpc>
              <a:spcAft>
                <a:spcPts val="800"/>
              </a:spcAft>
              <a:buNone/>
              <a:tabLst>
                <a:tab pos="3990975" algn="l"/>
              </a:tabLst>
            </a:pP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Beginners &amp; non beginners </a:t>
            </a: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come together and they share their rhythmical spirit with whatever drums and percussion they bring to the event. Everyone who comes and participates has something and other  to offer the jamming session, and any one is welcome.</a:t>
            </a:r>
          </a:p>
          <a:p>
            <a:pPr marL="0" indent="0">
              <a:lnSpc>
                <a:spcPct val="107000"/>
              </a:lnSpc>
              <a:spcAft>
                <a:spcPts val="800"/>
              </a:spcAft>
              <a:buNone/>
              <a:tabLst>
                <a:tab pos="3990975" algn="l"/>
              </a:tabLst>
            </a:pPr>
            <a:endParaRPr lang="en-IN" dirty="0">
              <a:solidFill>
                <a:srgbClr val="000000"/>
              </a:solidFill>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990975" algn="l"/>
              </a:tabLst>
            </a:pPr>
            <a:endParaRPr lang="en-IN" dirty="0">
              <a:solidFill>
                <a:srgbClr val="000000"/>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990975" algn="l"/>
              </a:tabLst>
            </a:pPr>
            <a:endParaRPr lang="en-IN" dirty="0">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0"/>
              </a:spcAft>
              <a:buNone/>
            </a:pPr>
            <a:endParaRPr lang="en-GB" dirty="0">
              <a:solidFill>
                <a:schemeClr val="tx2"/>
              </a:solidFill>
              <a:effectLst/>
              <a:latin typeface="Gabriola" panose="04040605051002020D02" pitchFamily="82" charset="0"/>
              <a:ea typeface="Calibri" panose="020F0502020204030204" pitchFamily="34" charset="0"/>
              <a:cs typeface="Manga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spTree>
    <p:extLst>
      <p:ext uri="{BB962C8B-B14F-4D97-AF65-F5344CB8AC3E}">
        <p14:creationId xmlns:p14="http://schemas.microsoft.com/office/powerpoint/2010/main" val="3432416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48958" y="580278"/>
            <a:ext cx="10515600" cy="1325563"/>
          </a:xfrm>
        </p:spPr>
        <p:txBody>
          <a:bodyPr>
            <a:normAutofit/>
          </a:bodyPr>
          <a:lstStyle/>
          <a:p>
            <a:r>
              <a:rPr lang="en-US" sz="3600" u="sng" dirty="0">
                <a:solidFill>
                  <a:schemeClr val="tx2"/>
                </a:solidFill>
              </a:rPr>
              <a:t>SAACH Entertainment</a:t>
            </a:r>
          </a:p>
        </p:txBody>
      </p:sp>
      <p:sp>
        <p:nvSpPr>
          <p:cNvPr id="14" name="Content Placeholder 13"/>
          <p:cNvSpPr>
            <a:spLocks noGrp="1"/>
          </p:cNvSpPr>
          <p:nvPr>
            <p:ph idx="1"/>
          </p:nvPr>
        </p:nvSpPr>
        <p:spPr>
          <a:xfrm>
            <a:off x="773653" y="2261990"/>
            <a:ext cx="10515600" cy="4486275"/>
          </a:xfrm>
        </p:spPr>
        <p:txBody>
          <a:bodyPr>
            <a:normAutofit lnSpcReduction="10000"/>
          </a:bodyPr>
          <a:lstStyle/>
          <a:p>
            <a:pPr marL="0" indent="0">
              <a:lnSpc>
                <a:spcPct val="107000"/>
              </a:lnSpc>
              <a:spcAft>
                <a:spcPts val="800"/>
              </a:spcAft>
              <a:buNone/>
            </a:pP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The spirit and magic of rhythm expressed on drums and percussion instruments cuts through all ages, sexes, religions, races and cultures. </a:t>
            </a:r>
            <a:endParaRPr lang="en-IN" dirty="0">
              <a:solidFill>
                <a:schemeClr val="tx2"/>
              </a:solidFill>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 </a:t>
            </a: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Rhythm ’’ is a universal language &amp; </a:t>
            </a: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The Djembe is a universal symbol of  “ JOY </a:t>
            </a: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a:t>
            </a:r>
            <a:r>
              <a:rPr lang="en-GB" dirty="0">
                <a:solidFill>
                  <a:schemeClr val="tx2"/>
                </a:solidFill>
                <a:latin typeface="Gabriola" panose="04040605051002020D02" pitchFamily="82" charset="0"/>
                <a:ea typeface="Calibri" panose="020F0502020204030204" pitchFamily="34" charset="0"/>
                <a:cs typeface="Times New Roman" panose="02020603050405020304" pitchFamily="18" charset="0"/>
              </a:rPr>
              <a:t> </a:t>
            </a:r>
            <a:r>
              <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known to every one, an interactive rhythm jamming session puts us all on an equal footing with each other and brings us closer together in this busy life </a:t>
            </a:r>
          </a:p>
          <a:p>
            <a:pPr marL="0" indent="0">
              <a:lnSpc>
                <a:spcPct val="107000"/>
              </a:lnSpc>
              <a:spcAft>
                <a:spcPts val="800"/>
              </a:spcAft>
              <a:buNone/>
            </a:pP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Facilitator </a:t>
            </a:r>
            <a:r>
              <a:rPr lang="en-GB" dirty="0" err="1">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leds</a:t>
            </a: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 the Jamming session and helps participate &amp; members  to play Djembe Drums and to create some great music and magic</a:t>
            </a:r>
            <a:endPar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We will provide Djembe Drums to all the Participate to Play</a:t>
            </a:r>
            <a:endPar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990975" algn="l"/>
              </a:tabLst>
            </a:pPr>
            <a:endParaRPr lang="en-IN" dirty="0">
              <a:solidFill>
                <a:schemeClr val="tx2"/>
              </a:solidFill>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990975" algn="l"/>
              </a:tabLst>
            </a:pPr>
            <a:endParaRPr lang="en-IN" dirty="0">
              <a:solidFill>
                <a:srgbClr val="000000"/>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3990975" algn="l"/>
              </a:tabLst>
            </a:pPr>
            <a:endParaRPr lang="en-IN" dirty="0">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0"/>
              </a:spcAft>
              <a:buNone/>
            </a:pPr>
            <a:endParaRPr lang="en-GB" dirty="0">
              <a:solidFill>
                <a:schemeClr val="tx2"/>
              </a:solidFill>
              <a:effectLst/>
              <a:latin typeface="Gabriola" panose="04040605051002020D02" pitchFamily="82" charset="0"/>
              <a:ea typeface="Calibri" panose="020F0502020204030204" pitchFamily="34" charset="0"/>
              <a:cs typeface="Manga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spTree>
    <p:extLst>
      <p:ext uri="{BB962C8B-B14F-4D97-AF65-F5344CB8AC3E}">
        <p14:creationId xmlns:p14="http://schemas.microsoft.com/office/powerpoint/2010/main" val="1417098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u="sng" dirty="0">
                <a:solidFill>
                  <a:schemeClr val="tx2"/>
                </a:solidFill>
              </a:rPr>
              <a:t>SAACH Entertainment </a:t>
            </a:r>
          </a:p>
        </p:txBody>
      </p:sp>
      <p:sp>
        <p:nvSpPr>
          <p:cNvPr id="14" name="Content Placeholder 13"/>
          <p:cNvSpPr>
            <a:spLocks noGrp="1"/>
          </p:cNvSpPr>
          <p:nvPr>
            <p:ph idx="1"/>
          </p:nvPr>
        </p:nvSpPr>
        <p:spPr>
          <a:xfrm>
            <a:off x="838200" y="1690688"/>
            <a:ext cx="10515600" cy="4486275"/>
          </a:xfrm>
        </p:spPr>
        <p:txBody>
          <a:bodyPr>
            <a:normAutofit fontScale="25000" lnSpcReduction="20000"/>
          </a:bodyPr>
          <a:lstStyle/>
          <a:p>
            <a:pPr marL="0" indent="0">
              <a:lnSpc>
                <a:spcPct val="107000"/>
              </a:lnSpc>
              <a:spcAft>
                <a:spcPts val="800"/>
              </a:spcAft>
              <a:buNone/>
            </a:pPr>
            <a:r>
              <a:rPr lang="en-GB" sz="11200" b="1" u="sng"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What Do We Do !!</a:t>
            </a:r>
            <a:r>
              <a:rPr lang="en-GB" sz="11200" b="1"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 </a:t>
            </a:r>
            <a:endParaRPr lang="en-IN" sz="11200"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1200"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We conduct Drum Jamming  for a wide range of groups, We try to teach different types of beats &amp; rhythm on Drums called Djembe, participate have perform jamming with our band and create various rhythms.</a:t>
            </a:r>
            <a:endParaRPr lang="en-IN" sz="11200"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1200"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We conduct Jamming session of almost 40/45 minute, All Session can be customize as per your requirement &amp; time frame </a:t>
            </a:r>
            <a:endParaRPr lang="en-IN" sz="11200"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1200" dirty="0">
                <a:effectLst/>
                <a:latin typeface="Gabriola" panose="04040605051002020D02" pitchFamily="82" charset="0"/>
                <a:ea typeface="Calibri" panose="020F0502020204030204" pitchFamily="34" charset="0"/>
                <a:cs typeface="Times New Roman" panose="02020603050405020304" pitchFamily="18" charset="0"/>
              </a:rPr>
              <a:t> </a:t>
            </a:r>
            <a:r>
              <a:rPr lang="en-IN" sz="11200" b="1" u="sng"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What Are The Benefits !!</a:t>
            </a:r>
            <a:endParaRPr lang="en-IN" sz="11200"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0"/>
              </a:spcAft>
              <a:buNone/>
            </a:pPr>
            <a:r>
              <a:rPr lang="en-IN" sz="11200" dirty="0">
                <a:solidFill>
                  <a:schemeClr val="tx2"/>
                </a:solidFill>
                <a:latin typeface="Gabriola" panose="04040605051002020D02" pitchFamily="82" charset="0"/>
                <a:ea typeface="Times New Roman" panose="02020603050405020304" pitchFamily="18" charset="0"/>
                <a:cs typeface="Times New Roman" panose="02020603050405020304" pitchFamily="18" charset="0"/>
              </a:rPr>
              <a:t>I</a:t>
            </a:r>
            <a:r>
              <a:rPr lang="en-IN" sz="11200" dirty="0">
                <a:solidFill>
                  <a:schemeClr val="tx2"/>
                </a:solidFill>
                <a:effectLst/>
                <a:latin typeface="Gabriola" panose="04040605051002020D02" pitchFamily="82" charset="0"/>
                <a:ea typeface="Times New Roman" panose="02020603050405020304" pitchFamily="18" charset="0"/>
                <a:cs typeface="Times New Roman" panose="02020603050405020304" pitchFamily="18" charset="0"/>
              </a:rPr>
              <a:t>ndicates that drumming accelerates physical healing</a:t>
            </a:r>
            <a:br>
              <a:rPr lang="en-IN" sz="11200" dirty="0">
                <a:solidFill>
                  <a:schemeClr val="tx2"/>
                </a:solidFill>
                <a:effectLst/>
                <a:latin typeface="Gabriola" panose="04040605051002020D02" pitchFamily="82" charset="0"/>
                <a:ea typeface="Times New Roman" panose="02020603050405020304" pitchFamily="18" charset="0"/>
                <a:cs typeface="Times New Roman" panose="02020603050405020304" pitchFamily="18" charset="0"/>
              </a:rPr>
            </a:br>
            <a:r>
              <a:rPr lang="en-IN" sz="11200" dirty="0">
                <a:solidFill>
                  <a:schemeClr val="tx2"/>
                </a:solidFill>
                <a:effectLst/>
                <a:latin typeface="Gabriola" panose="04040605051002020D02" pitchFamily="82" charset="0"/>
                <a:ea typeface="Times New Roman" panose="02020603050405020304" pitchFamily="18" charset="0"/>
                <a:cs typeface="Times New Roman" panose="02020603050405020304" pitchFamily="18" charset="0"/>
              </a:rPr>
              <a:t>Reduces tension and stress,  Boosts the immune system, Releases negative feelings, Help us to Re-motivate, Re-connect &amp; Team Building</a:t>
            </a:r>
            <a:endParaRPr lang="en-IN" sz="11200"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lvl="0" indent="0">
              <a:buNone/>
            </a:pPr>
            <a:endParaRPr lang="en-US" dirty="0">
              <a:solidFill>
                <a:schemeClr val="tx2"/>
              </a:solidFill>
              <a:latin typeface="Gabriola" panose="04040605051002020D02" pitchFamily="8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spTree>
    <p:extLst>
      <p:ext uri="{BB962C8B-B14F-4D97-AF65-F5344CB8AC3E}">
        <p14:creationId xmlns:p14="http://schemas.microsoft.com/office/powerpoint/2010/main" val="377612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u="sng" dirty="0">
                <a:solidFill>
                  <a:schemeClr val="tx2"/>
                </a:solidFill>
              </a:rPr>
              <a:t>SAACH Entertainment </a:t>
            </a:r>
          </a:p>
        </p:txBody>
      </p:sp>
      <p:sp>
        <p:nvSpPr>
          <p:cNvPr id="14" name="Content Placeholder 13"/>
          <p:cNvSpPr>
            <a:spLocks noGrp="1"/>
          </p:cNvSpPr>
          <p:nvPr>
            <p:ph idx="1"/>
          </p:nvPr>
        </p:nvSpPr>
        <p:spPr>
          <a:xfrm>
            <a:off x="838200" y="1690688"/>
            <a:ext cx="10515600" cy="4486275"/>
          </a:xfrm>
        </p:spPr>
        <p:txBody>
          <a:bodyPr>
            <a:normAutofit/>
          </a:bodyPr>
          <a:lstStyle/>
          <a:p>
            <a:pPr marL="0" indent="0">
              <a:lnSpc>
                <a:spcPct val="107000"/>
              </a:lnSpc>
              <a:spcAft>
                <a:spcPts val="0"/>
              </a:spcAft>
              <a:buNone/>
            </a:pPr>
            <a:r>
              <a:rPr lang="en-GB" b="1" u="sng"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Where We Can Drum !!</a:t>
            </a:r>
            <a:endParaRPr lang="en-IN"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endParaRPr>
          </a:p>
          <a:p>
            <a:pPr marL="0" indent="0">
              <a:lnSpc>
                <a:spcPct val="107000"/>
              </a:lnSpc>
              <a:spcAft>
                <a:spcPts val="0"/>
              </a:spcAft>
              <a:buNone/>
            </a:pPr>
            <a:r>
              <a:rPr lang="en-GB"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rPr>
              <a:t>Drum Jamming can be arrange for Private Get-Togethers, Birthdays, Anniversaries, Kitty-Parties, Corporate Co., School - Colleges Fest, Marriages, Fun Fair, and Theme-Based Gatherings</a:t>
            </a:r>
            <a:endParaRPr lang="en-IN" dirty="0">
              <a:solidFill>
                <a:schemeClr val="tx2"/>
              </a:solidFill>
              <a:effectLst/>
              <a:latin typeface="Gabriola" panose="04040605051002020D02" pitchFamily="82" charset="0"/>
              <a:ea typeface="Calibri" panose="020F0502020204030204" pitchFamily="34" charset="0"/>
              <a:cs typeface="Times New Roman" panose="02020603050405020304" pitchFamily="18" charset="0"/>
            </a:endParaRPr>
          </a:p>
          <a:p>
            <a:pPr marL="0" lvl="0" indent="0">
              <a:buNone/>
            </a:pPr>
            <a:endParaRPr lang="en-US" dirty="0">
              <a:solidFill>
                <a:schemeClr val="tx2"/>
              </a:solidFill>
              <a:latin typeface="Gabriola" panose="04040605051002020D02" pitchFamily="82" charset="0"/>
            </a:endParaRPr>
          </a:p>
          <a:p>
            <a:pPr marL="0" indent="0">
              <a:buNone/>
            </a:pPr>
            <a:r>
              <a:rPr lang="en-GB" b="1" u="sng"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rPr>
              <a:t>Djembe Drums !!</a:t>
            </a:r>
            <a:endParaRPr lang="en-IN" dirty="0">
              <a:solidFill>
                <a:srgbClr val="0070C0"/>
              </a:solidFill>
              <a:effectLst/>
              <a:latin typeface="Gabriola" panose="04040605051002020D02" pitchFamily="82" charset="0"/>
              <a:ea typeface="Calibri" panose="020F0502020204030204" pitchFamily="34" charset="0"/>
              <a:cs typeface="Times New Roman" panose="02020603050405020304" pitchFamily="18" charset="0"/>
            </a:endParaRPr>
          </a:p>
          <a:p>
            <a:pPr marL="0" lvl="0" indent="0">
              <a:buNone/>
            </a:pPr>
            <a:endParaRPr lang="en-US" dirty="0">
              <a:solidFill>
                <a:schemeClr val="tx2"/>
              </a:solidFill>
              <a:latin typeface="Gabriola" panose="04040605051002020D02" pitchFamily="8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pic>
        <p:nvPicPr>
          <p:cNvPr id="3" name="Picture 2">
            <a:extLst>
              <a:ext uri="{FF2B5EF4-FFF2-40B4-BE49-F238E27FC236}">
                <a16:creationId xmlns:a16="http://schemas.microsoft.com/office/drawing/2014/main" id="{FCE622CE-752A-43F4-985B-C634C8035AA7}"/>
              </a:ext>
            </a:extLst>
          </p:cNvPr>
          <p:cNvPicPr>
            <a:picLocks noChangeAspect="1"/>
          </p:cNvPicPr>
          <p:nvPr/>
        </p:nvPicPr>
        <p:blipFill>
          <a:blip r:embed="rId3"/>
          <a:stretch>
            <a:fillRect/>
          </a:stretch>
        </p:blipFill>
        <p:spPr>
          <a:xfrm>
            <a:off x="838201" y="4822796"/>
            <a:ext cx="4329418" cy="1794698"/>
          </a:xfrm>
          <a:prstGeom prst="rect">
            <a:avLst/>
          </a:prstGeom>
        </p:spPr>
      </p:pic>
      <p:pic>
        <p:nvPicPr>
          <p:cNvPr id="6" name="Picture 5">
            <a:extLst>
              <a:ext uri="{FF2B5EF4-FFF2-40B4-BE49-F238E27FC236}">
                <a16:creationId xmlns:a16="http://schemas.microsoft.com/office/drawing/2014/main" id="{BA69D828-3144-4E7F-8745-334A576FF20A}"/>
              </a:ext>
            </a:extLst>
          </p:cNvPr>
          <p:cNvPicPr>
            <a:picLocks noChangeAspect="1"/>
          </p:cNvPicPr>
          <p:nvPr/>
        </p:nvPicPr>
        <p:blipFill>
          <a:blip r:embed="rId4"/>
          <a:stretch>
            <a:fillRect/>
          </a:stretch>
        </p:blipFill>
        <p:spPr>
          <a:xfrm>
            <a:off x="5167616" y="4820065"/>
            <a:ext cx="4405224" cy="1797429"/>
          </a:xfrm>
          <a:prstGeom prst="rect">
            <a:avLst/>
          </a:prstGeom>
        </p:spPr>
      </p:pic>
    </p:spTree>
    <p:extLst>
      <p:ext uri="{BB962C8B-B14F-4D97-AF65-F5344CB8AC3E}">
        <p14:creationId xmlns:p14="http://schemas.microsoft.com/office/powerpoint/2010/main" val="2330405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u="sng" dirty="0">
                <a:solidFill>
                  <a:schemeClr val="tx2"/>
                </a:solidFill>
              </a:rPr>
              <a:t>SAACH Ente</a:t>
            </a:r>
            <a:r>
              <a:rPr lang="en-US" sz="3600" u="sng" dirty="0">
                <a:solidFill>
                  <a:schemeClr val="tx2">
                    <a:lumMod val="75000"/>
                  </a:schemeClr>
                </a:solidFill>
              </a:rPr>
              <a:t>r</a:t>
            </a:r>
            <a:r>
              <a:rPr lang="en-US" sz="3600" u="sng" dirty="0">
                <a:solidFill>
                  <a:schemeClr val="tx2"/>
                </a:solidFill>
              </a:rPr>
              <a:t>tainment </a:t>
            </a:r>
          </a:p>
        </p:txBody>
      </p:sp>
      <p:sp>
        <p:nvSpPr>
          <p:cNvPr id="14" name="Content Placeholder 13"/>
          <p:cNvSpPr>
            <a:spLocks noGrp="1"/>
          </p:cNvSpPr>
          <p:nvPr>
            <p:ph idx="1"/>
          </p:nvPr>
        </p:nvSpPr>
        <p:spPr>
          <a:xfrm>
            <a:off x="838200" y="1690688"/>
            <a:ext cx="10515600" cy="4486275"/>
          </a:xfrm>
        </p:spPr>
        <p:txBody>
          <a:bodyPr>
            <a:normAutofit/>
          </a:bodyPr>
          <a:lstStyle/>
          <a:p>
            <a:pPr marL="0" lvl="0" indent="0">
              <a:spcBef>
                <a:spcPts val="0"/>
              </a:spcBef>
              <a:buNone/>
            </a:pPr>
            <a:r>
              <a:rPr lang="en-GB" dirty="0">
                <a:latin typeface="Gabriola" panose="04040605051002020D02" pitchFamily="82" charset="0"/>
              </a:rPr>
              <a:t> </a:t>
            </a:r>
            <a:r>
              <a:rPr lang="en-GB" u="sng" dirty="0">
                <a:solidFill>
                  <a:srgbClr val="0070C0"/>
                </a:solidFill>
                <a:latin typeface="Gabriola" panose="04040605051002020D02" pitchFamily="82" charset="0"/>
              </a:rPr>
              <a:t>Seating Arrangements </a:t>
            </a:r>
            <a:r>
              <a:rPr lang="en-GB" dirty="0">
                <a:solidFill>
                  <a:srgbClr val="0070C0"/>
                </a:solidFill>
                <a:latin typeface="Gabriola" panose="04040605051002020D02" pitchFamily="82" charset="0"/>
              </a:rPr>
              <a:t> -  </a:t>
            </a:r>
            <a:r>
              <a:rPr lang="en-GB" u="sng" dirty="0">
                <a:solidFill>
                  <a:srgbClr val="0070C0"/>
                </a:solidFill>
                <a:latin typeface="Gabriola" panose="04040605051002020D02" pitchFamily="82" charset="0"/>
              </a:rPr>
              <a:t>Chairs without Armrest Only</a:t>
            </a:r>
            <a:r>
              <a:rPr lang="en-GB" dirty="0">
                <a:solidFill>
                  <a:srgbClr val="0070C0"/>
                </a:solidFill>
                <a:latin typeface="Gabriola" panose="04040605051002020D02" pitchFamily="82" charset="0"/>
              </a:rPr>
              <a:t> </a:t>
            </a:r>
            <a:br>
              <a:rPr lang="en-GB" dirty="0">
                <a:solidFill>
                  <a:schemeClr val="tx2"/>
                </a:solidFill>
                <a:latin typeface="Gabriola" panose="04040605051002020D02" pitchFamily="82" charset="0"/>
              </a:rPr>
            </a:br>
            <a:r>
              <a:rPr lang="en-GB" dirty="0">
                <a:solidFill>
                  <a:schemeClr val="tx2"/>
                </a:solidFill>
                <a:latin typeface="Gabriola" panose="04040605051002020D02" pitchFamily="82" charset="0"/>
              </a:rPr>
              <a:t> Or                                                                                                                                                                                                                    </a:t>
            </a:r>
          </a:p>
          <a:p>
            <a:pPr marL="0" lvl="0" indent="0">
              <a:spcBef>
                <a:spcPts val="0"/>
              </a:spcBef>
              <a:buNone/>
            </a:pPr>
            <a:endParaRPr lang="en-GB" dirty="0">
              <a:solidFill>
                <a:schemeClr val="tx2"/>
              </a:solidFill>
              <a:latin typeface="Gabriola" panose="04040605051002020D02" pitchFamily="82" charset="0"/>
            </a:endParaRPr>
          </a:p>
          <a:p>
            <a:pPr marL="0" lvl="0" indent="0">
              <a:spcBef>
                <a:spcPts val="0"/>
              </a:spcBef>
              <a:buNone/>
            </a:pPr>
            <a:endParaRPr lang="en-GB" dirty="0">
              <a:solidFill>
                <a:schemeClr val="tx2"/>
              </a:solidFill>
              <a:latin typeface="Gabriola" panose="04040605051002020D02" pitchFamily="82" charset="0"/>
            </a:endParaRPr>
          </a:p>
          <a:p>
            <a:pPr marL="0" lvl="0" indent="0">
              <a:spcBef>
                <a:spcPts val="0"/>
              </a:spcBef>
              <a:buNone/>
            </a:pPr>
            <a:endParaRPr lang="en-GB" dirty="0">
              <a:solidFill>
                <a:schemeClr val="tx2"/>
              </a:solidFill>
              <a:latin typeface="Gabriola" panose="04040605051002020D02" pitchFamily="82" charset="0"/>
            </a:endParaRPr>
          </a:p>
          <a:p>
            <a:pPr marL="0" lvl="0" indent="0">
              <a:spcBef>
                <a:spcPts val="0"/>
              </a:spcBef>
              <a:buNone/>
            </a:pPr>
            <a:r>
              <a:rPr lang="en-GB" dirty="0">
                <a:solidFill>
                  <a:schemeClr val="tx2"/>
                </a:solidFill>
                <a:latin typeface="Gabriola" panose="04040605051002020D02" pitchFamily="82" charset="0"/>
              </a:rPr>
              <a:t>                                              </a:t>
            </a:r>
          </a:p>
          <a:p>
            <a:pPr marL="0" lvl="0" indent="0">
              <a:spcBef>
                <a:spcPts val="0"/>
              </a:spcBef>
              <a:buNone/>
            </a:pPr>
            <a:r>
              <a:rPr lang="en-GB" sz="3600" dirty="0">
                <a:solidFill>
                  <a:schemeClr val="tx2"/>
                </a:solidFill>
                <a:latin typeface="Gabriola" panose="04040605051002020D02" pitchFamily="82" charset="0"/>
              </a:rPr>
              <a:t>                                         OR </a:t>
            </a:r>
            <a:endParaRPr lang="en-GB" dirty="0">
              <a:solidFill>
                <a:schemeClr val="tx2"/>
              </a:solidFill>
              <a:latin typeface="Gabriola" panose="04040605051002020D02" pitchFamily="8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pic>
        <p:nvPicPr>
          <p:cNvPr id="2" name="Picture 1"/>
          <p:cNvPicPr>
            <a:picLocks noChangeAspect="1"/>
          </p:cNvPicPr>
          <p:nvPr/>
        </p:nvPicPr>
        <p:blipFill>
          <a:blip r:embed="rId3"/>
          <a:stretch>
            <a:fillRect/>
          </a:stretch>
        </p:blipFill>
        <p:spPr>
          <a:xfrm>
            <a:off x="934123" y="2214939"/>
            <a:ext cx="2691204" cy="3962024"/>
          </a:xfrm>
          <a:prstGeom prst="rect">
            <a:avLst/>
          </a:prstGeom>
        </p:spPr>
      </p:pic>
      <p:pic>
        <p:nvPicPr>
          <p:cNvPr id="3" name="Picture 2"/>
          <p:cNvPicPr>
            <a:picLocks noChangeAspect="1"/>
          </p:cNvPicPr>
          <p:nvPr/>
        </p:nvPicPr>
        <p:blipFill>
          <a:blip r:embed="rId4"/>
          <a:stretch>
            <a:fillRect/>
          </a:stretch>
        </p:blipFill>
        <p:spPr>
          <a:xfrm>
            <a:off x="5195944" y="2214939"/>
            <a:ext cx="2667896" cy="3988493"/>
          </a:xfrm>
          <a:prstGeom prst="rect">
            <a:avLst/>
          </a:prstGeom>
        </p:spPr>
      </p:pic>
    </p:spTree>
    <p:extLst>
      <p:ext uri="{BB962C8B-B14F-4D97-AF65-F5344CB8AC3E}">
        <p14:creationId xmlns:p14="http://schemas.microsoft.com/office/powerpoint/2010/main" val="864651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3600" u="sng" dirty="0">
                <a:solidFill>
                  <a:schemeClr val="tx2"/>
                </a:solidFill>
              </a:rPr>
              <a:t>SAACH Entertainment </a:t>
            </a:r>
          </a:p>
        </p:txBody>
      </p:sp>
      <p:sp>
        <p:nvSpPr>
          <p:cNvPr id="14" name="Content Placeholder 13"/>
          <p:cNvSpPr>
            <a:spLocks noGrp="1"/>
          </p:cNvSpPr>
          <p:nvPr>
            <p:ph idx="1"/>
          </p:nvPr>
        </p:nvSpPr>
        <p:spPr>
          <a:xfrm>
            <a:off x="838200" y="1690688"/>
            <a:ext cx="10515600" cy="4486275"/>
          </a:xfrm>
        </p:spPr>
        <p:txBody>
          <a:bodyPr>
            <a:normAutofit fontScale="85000" lnSpcReduction="20000"/>
          </a:bodyPr>
          <a:lstStyle/>
          <a:p>
            <a:pPr marL="0" lvl="0" indent="0">
              <a:spcBef>
                <a:spcPts val="0"/>
              </a:spcBef>
              <a:buNone/>
            </a:pPr>
            <a:r>
              <a:rPr lang="en-GB" dirty="0">
                <a:latin typeface="Gabriola" panose="04040605051002020D02" pitchFamily="82" charset="0"/>
              </a:rPr>
              <a:t> </a:t>
            </a:r>
            <a:r>
              <a:rPr lang="en-GB" u="sng" dirty="0">
                <a:solidFill>
                  <a:srgbClr val="0070C0"/>
                </a:solidFill>
                <a:latin typeface="Gabriola" panose="04040605051002020D02" pitchFamily="82" charset="0"/>
              </a:rPr>
              <a:t>What we Required !!</a:t>
            </a:r>
            <a:r>
              <a:rPr lang="en-GB" dirty="0">
                <a:solidFill>
                  <a:schemeClr val="tx2"/>
                </a:solidFill>
                <a:latin typeface="Gabriola" panose="04040605051002020D02" pitchFamily="82" charset="0"/>
              </a:rPr>
              <a:t> </a:t>
            </a:r>
          </a:p>
          <a:p>
            <a:pPr marL="0" lvl="0" indent="0">
              <a:spcBef>
                <a:spcPts val="0"/>
              </a:spcBef>
              <a:buNone/>
            </a:pPr>
            <a:br>
              <a:rPr lang="en-GB" dirty="0">
                <a:solidFill>
                  <a:schemeClr val="tx2"/>
                </a:solidFill>
                <a:latin typeface="Gabriola" panose="04040605051002020D02" pitchFamily="82" charset="0"/>
              </a:rPr>
            </a:br>
            <a:r>
              <a:rPr lang="en-GB" dirty="0">
                <a:solidFill>
                  <a:schemeClr val="tx2"/>
                </a:solidFill>
                <a:latin typeface="Gabriola" panose="04040605051002020D02" pitchFamily="82" charset="0"/>
              </a:rPr>
              <a:t> We required Volunteers  for arrangements &amp; help with the unloading &amp; loading, setting up 0f equipment's &amp;  instruments   </a:t>
            </a:r>
          </a:p>
          <a:p>
            <a:pPr marL="0" lvl="0" indent="0">
              <a:spcBef>
                <a:spcPts val="600"/>
              </a:spcBef>
              <a:spcAft>
                <a:spcPts val="600"/>
              </a:spcAft>
              <a:buNone/>
            </a:pPr>
            <a:r>
              <a:rPr lang="en-GB" dirty="0">
                <a:solidFill>
                  <a:schemeClr val="tx2"/>
                </a:solidFill>
                <a:latin typeface="Gabriola" panose="04040605051002020D02" pitchFamily="82" charset="0"/>
              </a:rPr>
              <a:t> </a:t>
            </a:r>
            <a:br>
              <a:rPr lang="en-GB" dirty="0">
                <a:solidFill>
                  <a:schemeClr val="tx2"/>
                </a:solidFill>
                <a:latin typeface="Gabriola" panose="04040605051002020D02" pitchFamily="82" charset="0"/>
              </a:rPr>
            </a:br>
            <a:r>
              <a:rPr lang="en-GB" dirty="0">
                <a:solidFill>
                  <a:schemeClr val="tx2"/>
                </a:solidFill>
                <a:latin typeface="Gabriola" panose="04040605051002020D02" pitchFamily="82" charset="0"/>
              </a:rPr>
              <a:t> Permission : All required permission – legal or otherwise should be taken care of by you  </a:t>
            </a:r>
          </a:p>
          <a:p>
            <a:pPr marL="0" lvl="0" indent="0">
              <a:spcBef>
                <a:spcPts val="600"/>
              </a:spcBef>
              <a:spcAft>
                <a:spcPts val="600"/>
              </a:spcAft>
              <a:buNone/>
            </a:pPr>
            <a:r>
              <a:rPr lang="en-GB" dirty="0">
                <a:solidFill>
                  <a:schemeClr val="tx2"/>
                </a:solidFill>
                <a:latin typeface="Gabriola" panose="04040605051002020D02" pitchFamily="82" charset="0"/>
              </a:rPr>
              <a:t> Sound System &amp; Speakers If any required has to be arrange by you  </a:t>
            </a:r>
          </a:p>
          <a:p>
            <a:pPr marL="0" lvl="0" indent="0">
              <a:spcBef>
                <a:spcPts val="600"/>
              </a:spcBef>
              <a:spcAft>
                <a:spcPts val="600"/>
              </a:spcAft>
              <a:buNone/>
            </a:pPr>
            <a:r>
              <a:rPr lang="en-GB" dirty="0">
                <a:solidFill>
                  <a:schemeClr val="tx2"/>
                </a:solidFill>
                <a:latin typeface="Gabriola" panose="04040605051002020D02" pitchFamily="82" charset="0"/>
              </a:rPr>
              <a:t> Parking : Four Wheelers parking for the Team </a:t>
            </a:r>
          </a:p>
          <a:p>
            <a:pPr marL="0" lvl="0" indent="0">
              <a:spcBef>
                <a:spcPts val="600"/>
              </a:spcBef>
              <a:spcAft>
                <a:spcPts val="600"/>
              </a:spcAft>
              <a:buNone/>
            </a:pPr>
            <a:r>
              <a:rPr lang="en-GB" dirty="0">
                <a:solidFill>
                  <a:schemeClr val="tx2"/>
                </a:solidFill>
                <a:latin typeface="Gabriola" panose="04040605051002020D02" pitchFamily="82" charset="0"/>
              </a:rPr>
              <a:t> Food &amp; Beverage to be arrange by you for the entire Team </a:t>
            </a:r>
          </a:p>
          <a:p>
            <a:pPr marL="0" lvl="0" indent="0">
              <a:spcBef>
                <a:spcPts val="600"/>
              </a:spcBef>
              <a:spcAft>
                <a:spcPts val="600"/>
              </a:spcAft>
              <a:buNone/>
            </a:pPr>
            <a:endParaRPr lang="en-GB" dirty="0">
              <a:solidFill>
                <a:schemeClr val="tx2"/>
              </a:solidFill>
              <a:latin typeface="Gabriola" panose="04040605051002020D02" pitchFamily="82" charset="0"/>
            </a:endParaRPr>
          </a:p>
          <a:p>
            <a:pPr marL="0" lvl="0" indent="0" algn="r">
              <a:spcBef>
                <a:spcPts val="600"/>
              </a:spcBef>
              <a:spcAft>
                <a:spcPts val="600"/>
              </a:spcAft>
              <a:buNone/>
            </a:pPr>
            <a:r>
              <a:rPr lang="en-US" b="0" i="0" dirty="0">
                <a:solidFill>
                  <a:schemeClr val="tx2"/>
                </a:solidFill>
                <a:effectLst/>
                <a:latin typeface="Gabriola" panose="04040605051002020D02" pitchFamily="82" charset="0"/>
              </a:rPr>
              <a:t>Our aim is to provide you the </a:t>
            </a:r>
            <a:r>
              <a:rPr lang="en-US" b="1" i="0" dirty="0">
                <a:solidFill>
                  <a:schemeClr val="tx2"/>
                </a:solidFill>
                <a:effectLst/>
                <a:latin typeface="Gabriola" panose="04040605051002020D02" pitchFamily="82" charset="0"/>
              </a:rPr>
              <a:t>BEST</a:t>
            </a:r>
            <a:r>
              <a:rPr lang="en-US" b="0" i="0" dirty="0">
                <a:solidFill>
                  <a:schemeClr val="tx2"/>
                </a:solidFill>
                <a:effectLst/>
                <a:latin typeface="Gabriola" panose="04040605051002020D02" pitchFamily="82" charset="0"/>
              </a:rPr>
              <a:t> then the </a:t>
            </a:r>
            <a:r>
              <a:rPr lang="en-US" b="1" i="0" dirty="0">
                <a:solidFill>
                  <a:schemeClr val="tx2"/>
                </a:solidFill>
                <a:effectLst/>
                <a:latin typeface="Gabriola" panose="04040605051002020D02" pitchFamily="82" charset="0"/>
              </a:rPr>
              <a:t>REST</a:t>
            </a:r>
            <a:br>
              <a:rPr lang="en-GB" dirty="0">
                <a:solidFill>
                  <a:schemeClr val="tx2"/>
                </a:solidFill>
                <a:latin typeface="Gabriola" panose="04040605051002020D02" pitchFamily="82" charset="0"/>
              </a:rPr>
            </a:br>
            <a:endParaRPr lang="en-GB" dirty="0">
              <a:solidFill>
                <a:schemeClr val="tx2"/>
              </a:solidFill>
              <a:latin typeface="Gabriola" panose="04040605051002020D02" pitchFamily="82" charset="0"/>
            </a:endParaRPr>
          </a:p>
          <a:p>
            <a:pPr marL="0" lvl="0" indent="0" algn="r">
              <a:spcBef>
                <a:spcPts val="600"/>
              </a:spcBef>
              <a:spcAft>
                <a:spcPts val="600"/>
              </a:spcAft>
              <a:buNone/>
            </a:pPr>
            <a:r>
              <a:rPr lang="en-GB" dirty="0">
                <a:solidFill>
                  <a:schemeClr val="tx2"/>
                </a:solidFill>
                <a:latin typeface="Gabriola" panose="04040605051002020D02" pitchFamily="82" charset="0"/>
              </a:rPr>
              <a:t>Keep Drumming ….!!</a:t>
            </a:r>
            <a:endParaRPr lang="en-US" dirty="0">
              <a:solidFill>
                <a:schemeClr val="tx2"/>
              </a:solidFill>
              <a:latin typeface="Gabriola" panose="04040605051002020D02" pitchFamily="82"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6" y="224128"/>
            <a:ext cx="802844" cy="500893"/>
          </a:xfrm>
          <a:prstGeom prst="rect">
            <a:avLst/>
          </a:prstGeom>
        </p:spPr>
      </p:pic>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375" y="224129"/>
            <a:ext cx="802845" cy="500894"/>
          </a:xfrm>
          <a:prstGeom prst="rect">
            <a:avLst/>
          </a:prstGeom>
        </p:spPr>
      </p:pic>
    </p:spTree>
    <p:extLst>
      <p:ext uri="{BB962C8B-B14F-4D97-AF65-F5344CB8AC3E}">
        <p14:creationId xmlns:p14="http://schemas.microsoft.com/office/powerpoint/2010/main" val="1090280322"/>
      </p:ext>
    </p:extLst>
  </p:cSld>
  <p:clrMapOvr>
    <a:masterClrMapping/>
  </p:clrMapOvr>
</p:sld>
</file>

<file path=ppt/theme/theme1.xml><?xml version="1.0" encoding="utf-8"?>
<a:theme xmlns:a="http://schemas.openxmlformats.org/drawingml/2006/main" name="Melancholy abstract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lancholy abstract design slides.potx" id="{0C631111-0761-4095-80FF-907E1270642A}" vid="{4C722CC6-EA24-4B9B-A48E-3EC5DC6964FB}"/>
    </a:ext>
  </a:extLst>
</a:theme>
</file>

<file path=docProps/app.xml><?xml version="1.0" encoding="utf-8"?>
<Properties xmlns="http://schemas.openxmlformats.org/officeDocument/2006/extended-properties" xmlns:vt="http://schemas.openxmlformats.org/officeDocument/2006/docPropsVTypes">
  <Template>Melancholy abstract design slides</Template>
  <TotalTime>170</TotalTime>
  <Words>496</Words>
  <Application>Microsoft Office PowerPoint</Application>
  <PresentationFormat>Widescreen</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Gabriola</vt:lpstr>
      <vt:lpstr>Melancholy abstract design template</vt:lpstr>
      <vt:lpstr>SAACH ENTERTAINMENT </vt:lpstr>
      <vt:lpstr>SAACH Entertainment - Introduction</vt:lpstr>
      <vt:lpstr>SAACH Entertainment</vt:lpstr>
      <vt:lpstr>SAACH Entertainment </vt:lpstr>
      <vt:lpstr>SAACH Entertainment </vt:lpstr>
      <vt:lpstr>SAACH Entertainment </vt:lpstr>
      <vt:lpstr>SAACH Entertainment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SAACH ENTERTAINMENT</dc:title>
  <dc:creator>Vishal</dc:creator>
  <cp:lastModifiedBy>Saachi Mehta</cp:lastModifiedBy>
  <cp:revision>21</cp:revision>
  <dcterms:created xsi:type="dcterms:W3CDTF">2018-07-09T12:44:32Z</dcterms:created>
  <dcterms:modified xsi:type="dcterms:W3CDTF">2020-07-21T14:58:22Z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